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72" r:id="rId5"/>
    <p:sldMasterId id="2147483684" r:id="rId6"/>
    <p:sldMasterId id="2147483690" r:id="rId7"/>
  </p:sldMasterIdLst>
  <p:sldIdLst>
    <p:sldId id="466" r:id="rId8"/>
    <p:sldId id="467" r:id="rId9"/>
    <p:sldId id="259" r:id="rId10"/>
  </p:sldIdLst>
  <p:sldSz cx="16235363" cy="9144000"/>
  <p:notesSz cx="6858000" cy="9144000"/>
  <p:defaultTextStyle>
    <a:defPPr>
      <a:defRPr lang="en-US"/>
    </a:defPPr>
    <a:lvl1pPr marL="0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1pPr>
    <a:lvl2pPr marL="725119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2pPr>
    <a:lvl3pPr marL="1450238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3pPr>
    <a:lvl4pPr marL="2175358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4pPr>
    <a:lvl5pPr marL="2900477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5pPr>
    <a:lvl6pPr marL="3625596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6pPr>
    <a:lvl7pPr marL="4350715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7pPr>
    <a:lvl8pPr marL="5075834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8pPr>
    <a:lvl9pPr marL="5800954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87" autoAdjust="0"/>
    <p:restoredTop sz="96327" autoAdjust="0"/>
  </p:normalViewPr>
  <p:slideViewPr>
    <p:cSldViewPr snapToGrid="0">
      <p:cViewPr varScale="1">
        <p:scale>
          <a:sx n="96" d="100"/>
          <a:sy n="96" d="100"/>
        </p:scale>
        <p:origin x="224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0" Type="http://schemas.openxmlformats.org/officeDocument/2006/relationships/slide" Target="slides/slide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28/2/2023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1565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78F9CCF-4C0F-4418-87C4-D322BE4901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3452" y="163352"/>
            <a:ext cx="7005245" cy="3363991"/>
          </a:xfrm>
        </p:spPr>
        <p:txBody>
          <a:bodyPr lIns="360000" rIns="360000" anchor="b" anchorCtr="0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263452" y="3995342"/>
            <a:ext cx="7005246" cy="1898959"/>
          </a:xfrm>
        </p:spPr>
        <p:txBody>
          <a:bodyPr lIns="720000" rIns="720000"/>
          <a:lstStyle>
            <a:lvl1pPr marL="0" indent="0" algn="ctr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02592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843200"/>
            <a:ext cx="6652800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931201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880634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574837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662837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76322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436291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524291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460834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44109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32109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1860834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732366"/>
            <a:ext cx="6763636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20367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796843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30255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18255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637960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727236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815236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315040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44109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32109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904810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464000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552000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09029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D0FC66D6-95C1-4C6F-84AF-CAE15808BC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35363" cy="91323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32000" y="1117601"/>
            <a:ext cx="3902398" cy="1409700"/>
          </a:xfrm>
        </p:spPr>
        <p:txBody>
          <a:bodyPr/>
          <a:lstStyle>
            <a:lvl1pPr algn="l">
              <a:defRPr sz="10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2781301"/>
            <a:ext cx="9016678" cy="467429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28/2/2023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2533C18-6F58-486A-916F-CD185EDC166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1232000" y="2782800"/>
            <a:ext cx="3902399" cy="46742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4B4454A-8F1A-4FCE-A748-8FC2AFFFFAB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14397" y="1366709"/>
            <a:ext cx="9016678" cy="1160592"/>
          </a:xfrm>
        </p:spPr>
        <p:txBody>
          <a:bodyPr/>
          <a:lstStyle>
            <a:lvl1pPr>
              <a:spcAft>
                <a:spcPts val="0"/>
              </a:spcAft>
              <a:defRPr sz="50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6714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801637"/>
            <a:ext cx="668050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89638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278526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4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547127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635127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4887475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08229-DCE5-45CE-AE4B-FC5198D08A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8825" y="1497013"/>
            <a:ext cx="12177713" cy="2581501"/>
          </a:xfrm>
        </p:spPr>
        <p:txBody>
          <a:bodyPr anchor="b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848206-057C-400C-85DD-58F5A2F9D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8825" y="4802188"/>
            <a:ext cx="12177713" cy="2208212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990036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Inser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8BA4C2-DED7-458B-8E91-30643401667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6235363" cy="9144000"/>
          </a:xfrm>
        </p:spPr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B08229-DCE5-45CE-AE4B-FC5198D08A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8825" y="1497013"/>
            <a:ext cx="12177713" cy="2581501"/>
          </a:xfrm>
        </p:spPr>
        <p:txBody>
          <a:bodyPr anchor="b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848206-057C-400C-85DD-58F5A2F9D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8825" y="4802188"/>
            <a:ext cx="12177713" cy="2208212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40648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knowledgement of Country_Ad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6235363" cy="9143999"/>
          </a:xfrm>
        </p:spPr>
        <p:txBody>
          <a:bodyPr lIns="360000" tIns="360000" rIns="360000" bIns="360000" anchor="ctr" anchorCtr="0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88574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knowledgement of Country_ Pre-s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66FFC7-070C-4EC6-90DA-287A40BC9086}"/>
              </a:ext>
            </a:extLst>
          </p:cNvPr>
          <p:cNvSpPr txBox="1"/>
          <p:nvPr userDrawn="1"/>
        </p:nvSpPr>
        <p:spPr>
          <a:xfrm>
            <a:off x="-1" y="0"/>
            <a:ext cx="16235363" cy="9144000"/>
          </a:xfrm>
          <a:prstGeom prst="rect">
            <a:avLst/>
          </a:prstGeom>
          <a:noFill/>
        </p:spPr>
        <p:txBody>
          <a:bodyPr wrap="square" lIns="360000" tIns="360000" rIns="360000" bIns="360000" rtlCol="0" anchor="ctr" anchorCtr="0">
            <a:noAutofit/>
          </a:bodyPr>
          <a:lstStyle/>
          <a:p>
            <a:pPr algn="ctr">
              <a:lnSpc>
                <a:spcPct val="120000"/>
              </a:lnSpc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We acknowledge and pay our respects to the Kaurna people,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the traditional custodians whose ancestral lands we gather on.</a:t>
            </a:r>
          </a:p>
          <a:p>
            <a:pPr algn="ctr">
              <a:lnSpc>
                <a:spcPct val="120000"/>
              </a:lnSpc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We acknowledge the deep feelings of attachment and relationship of the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Kaurna people to country and we respect and value their past, present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and ongoing connection to the land and cultural beliefs.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88664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2A89EBA-AE21-49AB-947B-52121DCD756F}"/>
              </a:ext>
            </a:extLst>
          </p:cNvPr>
          <p:cNvSpPr txBox="1"/>
          <p:nvPr userDrawn="1"/>
        </p:nvSpPr>
        <p:spPr>
          <a:xfrm>
            <a:off x="13677899" y="8775700"/>
            <a:ext cx="1456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bg1">
                    <a:lumMod val="85000"/>
                  </a:schemeClr>
                </a:solidFill>
              </a:rPr>
              <a:t>CRICOS </a:t>
            </a:r>
            <a:r>
              <a:rPr lang="en-AU" sz="1200" dirty="0" err="1">
                <a:solidFill>
                  <a:schemeClr val="bg1">
                    <a:lumMod val="85000"/>
                  </a:schemeClr>
                </a:solidFill>
              </a:rPr>
              <a:t>00123M</a:t>
            </a:r>
            <a:endParaRPr lang="en-AU" sz="12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0FC89A4-CD76-4A40-80B9-5CA8E81E80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35363" cy="913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47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Two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4788000"/>
            <a:ext cx="6840000" cy="3417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28/2/2023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0E55B8-819A-49BC-BC10-49DFB929488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94399" y="4788000"/>
            <a:ext cx="6840000" cy="3417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254DC4F-299F-4059-AD51-2BD5799E241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914399" y="3276000"/>
            <a:ext cx="6840000" cy="1098549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4DB1575-6EDC-410D-A467-68D375028606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294399" y="3276000"/>
            <a:ext cx="6840000" cy="1098549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2283557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Cov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843200"/>
            <a:ext cx="6652800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931201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32016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28/2/2023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0016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28/2/2023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0E55B8-819A-49BC-BC10-49DFB929488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081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877B47D-005D-4397-A831-AE95410AC9E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586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17A0936-88A6-4897-AE50-6F90C605D3F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14398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10F7D49E-3633-4FA1-B691-4DF5B3107D3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864399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  <p:sp>
        <p:nvSpPr>
          <p:cNvPr id="14" name="Content Placeholder 11">
            <a:extLst>
              <a:ext uri="{FF2B5EF4-FFF2-40B4-BE49-F238E27FC236}">
                <a16:creationId xmlns:a16="http://schemas.microsoft.com/office/drawing/2014/main" id="{B2164868-F334-474A-8FFC-51BA757F507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0814400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16480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71818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59818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9944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FCB0BFE-F4BE-4F36-8176-135FF8BC0B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153" y="4572000"/>
            <a:ext cx="6251265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152" y="6660001"/>
            <a:ext cx="745552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3881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732367"/>
            <a:ext cx="6749782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20368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00994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jp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2" Type="http://schemas.openxmlformats.org/officeDocument/2006/relationships/slideLayout" Target="../slideLayouts/slideLayout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FC067C97-25E4-43E2-9CA5-0EE21FE04E8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55999" cy="9144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tx1"/>
                </a:solidFill>
              </a:defRPr>
            </a:lvl1pPr>
          </a:lstStyle>
          <a:p>
            <a:fld id="{C77CC960-C990-4FDE-86F0-9E813652B12E}" type="datetimeFigureOut">
              <a:rPr lang="en-AU" smtClean="0"/>
              <a:pPr/>
              <a:t>28/2/2023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2943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0" r:id="rId2"/>
    <p:sldLayoutId id="2147483719" r:id="rId3"/>
    <p:sldLayoutId id="2147483720" r:id="rId4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icon&#10;&#10;Description automatically generated">
            <a:extLst>
              <a:ext uri="{FF2B5EF4-FFF2-40B4-BE49-F238E27FC236}">
                <a16:creationId xmlns:a16="http://schemas.microsoft.com/office/drawing/2014/main" id="{CF4CCA27-24D4-4F7C-B1B5-B5D9DB874B6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55999" cy="9144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C77CC960-C990-4FDE-86F0-9E813652B12E}" type="datetimeFigureOut">
              <a:rPr lang="en-AU" smtClean="0"/>
              <a:pPr/>
              <a:t>28/2/2023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5221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4" r:id="rId2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A64765-A2AB-40EC-AA6C-DE13479D6694}"/>
              </a:ext>
            </a:extLst>
          </p:cNvPr>
          <p:cNvSpPr/>
          <p:nvPr userDrawn="1"/>
        </p:nvSpPr>
        <p:spPr>
          <a:xfrm>
            <a:off x="-1" y="-2"/>
            <a:ext cx="16235363" cy="9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bg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</p:spTree>
    <p:extLst>
      <p:ext uri="{BB962C8B-B14F-4D97-AF65-F5344CB8AC3E}">
        <p14:creationId xmlns:p14="http://schemas.microsoft.com/office/powerpoint/2010/main" val="1997538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5" r:id="rId2"/>
    <p:sldLayoutId id="2147483688" r:id="rId3"/>
    <p:sldLayoutId id="2147483689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  <p:sldLayoutId id="2147483718" r:id="rId15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A64765-A2AB-40EC-AA6C-DE13479D6694}"/>
              </a:ext>
            </a:extLst>
          </p:cNvPr>
          <p:cNvSpPr/>
          <p:nvPr userDrawn="1"/>
        </p:nvSpPr>
        <p:spPr>
          <a:xfrm>
            <a:off x="-1" y="-2"/>
            <a:ext cx="16235363" cy="9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bg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C77CC960-C990-4FDE-86F0-9E813652B12E}" type="datetimeFigureOut">
              <a:rPr lang="en-AU" smtClean="0"/>
              <a:pPr/>
              <a:t>28/2/2023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7989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2" r:id="rId3"/>
    <p:sldLayoutId id="2147483695" r:id="rId4"/>
    <p:sldLayoutId id="2147483693" r:id="rId5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C788DE7-0806-B5C4-0E73-F91A6B4D77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SCI 2103/7103 Algorithm Design &amp; Data &amp; Data Structure</a:t>
            </a:r>
            <a:endParaRPr lang="en-US" dirty="0"/>
          </a:p>
          <a:p>
            <a:r>
              <a:rPr lang="en-AU" sz="3200" dirty="0"/>
              <a:t>e 1 - Course Profile and Assessment Information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C3352F2-BD7C-14FD-E34B-983ED5E068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sz="3200" dirty="0">
                <a:solidFill>
                  <a:schemeClr val="bg1"/>
                </a:solidFill>
              </a:rPr>
              <a:t>COMP SCI 2103/7103 Algorithm Design &amp; Data Structure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B2BD08F-0995-C7A8-2016-06CF70D4857C}"/>
              </a:ext>
            </a:extLst>
          </p:cNvPr>
          <p:cNvSpPr txBox="1">
            <a:spLocks/>
          </p:cNvSpPr>
          <p:nvPr/>
        </p:nvSpPr>
        <p:spPr>
          <a:xfrm>
            <a:off x="814800" y="7083601"/>
            <a:ext cx="7203282" cy="12603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100"/>
              </a:spcAft>
              <a:buFont typeface="Calibri" panose="020F0502020204030204" pitchFamily="34" charset="0"/>
              <a:buNone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None/>
              <a:defRPr sz="2667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>
                <a:solidFill>
                  <a:schemeClr val="bg1"/>
                </a:solidFill>
              </a:rPr>
              <a:t>Lecture 2 – OOP Review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428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5DF8B-F5EA-8147-17E5-8D5559064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983550"/>
            <a:ext cx="14220000" cy="1409700"/>
          </a:xfrm>
        </p:spPr>
        <p:txBody>
          <a:bodyPr/>
          <a:lstStyle/>
          <a:p>
            <a:r>
              <a:rPr lang="en-US" dirty="0"/>
              <a:t>Review of Diagnostic Quiz Questions and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1786F-2042-9752-FFA1-D4DD6F36C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Key Concepts</a:t>
            </a:r>
            <a:endParaRPr lang="en-US" dirty="0"/>
          </a:p>
          <a:p>
            <a:pPr marL="889200" lvl="2" indent="-457200"/>
            <a:r>
              <a:rPr lang="en-US" dirty="0"/>
              <a:t>Class members</a:t>
            </a:r>
          </a:p>
          <a:p>
            <a:pPr marL="889200" lvl="2" indent="-457200"/>
            <a:r>
              <a:rPr lang="en-US" dirty="0"/>
              <a:t>Constructors</a:t>
            </a:r>
          </a:p>
          <a:p>
            <a:pPr marL="889200" lvl="2" indent="-457200"/>
            <a:r>
              <a:rPr lang="en-US" dirty="0"/>
              <a:t>const</a:t>
            </a:r>
          </a:p>
          <a:p>
            <a:pPr marL="889200" lvl="2" indent="-457200"/>
            <a:r>
              <a:rPr lang="en-US" dirty="0"/>
              <a:t>this (variable ambiguity)</a:t>
            </a:r>
          </a:p>
          <a:p>
            <a:pPr marL="889200" lvl="2" indent="-457200"/>
            <a:r>
              <a:rPr lang="en-US" dirty="0"/>
              <a:t>Inheritance and access specifiers</a:t>
            </a:r>
          </a:p>
          <a:p>
            <a:pPr marL="889200" lvl="2" indent="-457200"/>
            <a:r>
              <a:rPr lang="en-US" dirty="0"/>
              <a:t>Polymorphism</a:t>
            </a:r>
          </a:p>
          <a:p>
            <a:pPr marL="889200" lvl="2" indent="-457200"/>
            <a:r>
              <a:rPr lang="en-US" dirty="0"/>
              <a:t>Abstract classes</a:t>
            </a:r>
          </a:p>
          <a:p>
            <a:pPr marL="889200" lvl="2" indent="-457200"/>
            <a:r>
              <a:rPr lang="en-US" dirty="0"/>
              <a:t>Templates</a:t>
            </a:r>
          </a:p>
          <a:p>
            <a:pPr marL="889200" lvl="2" indent="-4572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214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6A64E-151D-6314-2669-4A44B3375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key C++ implementation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B5ED7-3DCA-1AB3-472B-80320CA9E1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Always</a:t>
            </a:r>
            <a:r>
              <a:rPr lang="en-US" b="0" dirty="0"/>
              <a:t> use guards (#</a:t>
            </a:r>
            <a:r>
              <a:rPr lang="en-US" b="0" dirty="0" err="1"/>
              <a:t>ifndef</a:t>
            </a:r>
            <a:r>
              <a:rPr lang="en-US" b="0" dirty="0"/>
              <a:t> #define #endif) in .h files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Never</a:t>
            </a:r>
            <a:r>
              <a:rPr lang="en-US" b="0" dirty="0"/>
              <a:t> have 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using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namepace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std; </a:t>
            </a:r>
            <a:r>
              <a:rPr lang="en-US" b="0" dirty="0"/>
              <a:t>in a .h file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/>
              <a:t>If you use a library function or class, #include it.  If you are </a:t>
            </a:r>
            <a:r>
              <a:rPr lang="en-US" dirty="0"/>
              <a:t>NOT</a:t>
            </a:r>
            <a:r>
              <a:rPr lang="en-US" b="0" dirty="0"/>
              <a:t> using do </a:t>
            </a:r>
            <a:r>
              <a:rPr lang="en-US" dirty="0"/>
              <a:t>NOT</a:t>
            </a:r>
            <a:r>
              <a:rPr lang="en-US" b="0" dirty="0"/>
              <a:t> #include it.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/>
              <a:t>Class methods should </a:t>
            </a:r>
            <a:r>
              <a:rPr lang="en-US" dirty="0"/>
              <a:t>NOT</a:t>
            </a:r>
            <a:r>
              <a:rPr lang="en-US" b="0" dirty="0"/>
              <a:t> print output, unless printing output is their primary purpose</a:t>
            </a:r>
          </a:p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996446"/>
      </p:ext>
    </p:extLst>
  </p:cSld>
  <p:clrMapOvr>
    <a:masterClrMapping/>
  </p:clrMapOvr>
</p:sld>
</file>

<file path=ppt/theme/theme1.xml><?xml version="1.0" encoding="utf-8"?>
<a:theme xmlns:a="http://schemas.openxmlformats.org/drawingml/2006/main" name="White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D1B21F81-EF82-0A4E-80DE-0099F923956C}"/>
    </a:ext>
  </a:extLst>
</a:theme>
</file>

<file path=ppt/theme/theme2.xml><?xml version="1.0" encoding="utf-8"?>
<a:theme xmlns:a="http://schemas.openxmlformats.org/drawingml/2006/main" name="Blue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A87FF0C5-61F6-2443-844F-CE923B328474}"/>
    </a:ext>
  </a:extLst>
</a:theme>
</file>

<file path=ppt/theme/theme3.xml><?xml version="1.0" encoding="utf-8"?>
<a:theme xmlns:a="http://schemas.openxmlformats.org/drawingml/2006/main" name="Cover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0E618635-67AC-434E-8E9B-2C1794D155AC}"/>
    </a:ext>
  </a:extLst>
</a:theme>
</file>

<file path=ppt/theme/theme4.xml><?xml version="1.0" encoding="utf-8"?>
<a:theme xmlns:a="http://schemas.openxmlformats.org/drawingml/2006/main" name="Content Master Blue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C12F6310-D0FB-0E43-A1DD-563732058C6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3843F49A70D084D81A942B88B9538CB" ma:contentTypeVersion="10" ma:contentTypeDescription="Create a new document." ma:contentTypeScope="" ma:versionID="30867366b0d3dfe91de96792dbe2cf50">
  <xsd:schema xmlns:xsd="http://www.w3.org/2001/XMLSchema" xmlns:xs="http://www.w3.org/2001/XMLSchema" xmlns:p="http://schemas.microsoft.com/office/2006/metadata/properties" xmlns:ns2="bc9d5346-1350-42a6-9926-cd23769c77bb" targetNamespace="http://schemas.microsoft.com/office/2006/metadata/properties" ma:root="true" ma:fieldsID="642517cb0402169c3800b80605f8b938" ns2:_="">
    <xsd:import namespace="bc9d5346-1350-42a6-9926-cd23769c77b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9d5346-1350-42a6-9926-cd23769c77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DB3CED0-F828-45F2-B226-746F47C67D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c9d5346-1350-42a6-9926-cd23769c77b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9F4FD92-9BA4-4E22-9AB4-4D7440A75C22}">
  <ds:schemaRefs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bc9d5346-1350-42a6-9926-cd23769c77bb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5D490C1-8833-4249-8BD3-5849AD364A8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White Master</Template>
  <TotalTime>30</TotalTime>
  <Words>125</Words>
  <Application>Microsoft Macintosh PowerPoint</Application>
  <PresentationFormat>Custom</PresentationFormat>
  <Paragraphs>19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Courier New</vt:lpstr>
      <vt:lpstr>White Master</vt:lpstr>
      <vt:lpstr>Blue Master</vt:lpstr>
      <vt:lpstr>Cover Master</vt:lpstr>
      <vt:lpstr>Content Master Blue</vt:lpstr>
      <vt:lpstr>COMP SCI 2103/7103 Algorithm Design &amp; Data Structure</vt:lpstr>
      <vt:lpstr>Review of Diagnostic Quiz Questions and concepts</vt:lpstr>
      <vt:lpstr>Some key C++ implementation points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the PowerPoint template</dc:title>
  <dc:creator>Cheryl Pope</dc:creator>
  <cp:lastModifiedBy>Cheryl Pope</cp:lastModifiedBy>
  <cp:revision>4</cp:revision>
  <dcterms:created xsi:type="dcterms:W3CDTF">2023-02-27T22:58:41Z</dcterms:created>
  <dcterms:modified xsi:type="dcterms:W3CDTF">2023-02-27T23:29:07Z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0x01010063843F49A70D084D81A942B88B9538CB</vt:lpwstr>
  </property>
  <property fmtid="{D5CDD505-2E9C-101B-9397-08002B2CF9AE}" pid="3" name="Order">
    <vt:r8>7281600</vt:r8>
  </property>
  <property fmtid="{D5CDD505-2E9C-101B-9397-08002B2CF9AE}" pid="4" name="_ExtendedDescription">
    <vt:lpwstr/>
  </property>
  <property fmtid="{D5CDD505-2E9C-101B-9397-08002B2CF9AE}" pid="5" name="ComplianceAssetId">
    <vt:lpwstr/>
  </property>
</Properties>
</file>

<file path=docProps/thumbnail.jpeg>
</file>